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sldIdLst>
    <p:sldId id="319" r:id="rId2"/>
    <p:sldId id="360" r:id="rId3"/>
    <p:sldId id="391" r:id="rId4"/>
    <p:sldId id="388" r:id="rId5"/>
    <p:sldId id="405" r:id="rId6"/>
    <p:sldId id="330" r:id="rId7"/>
    <p:sldId id="358" r:id="rId8"/>
    <p:sldId id="390" r:id="rId9"/>
    <p:sldId id="348" r:id="rId10"/>
    <p:sldId id="392" r:id="rId11"/>
    <p:sldId id="393" r:id="rId12"/>
    <p:sldId id="389" r:id="rId13"/>
    <p:sldId id="349" r:id="rId14"/>
    <p:sldId id="350" r:id="rId15"/>
    <p:sldId id="353" r:id="rId16"/>
    <p:sldId id="351" r:id="rId17"/>
    <p:sldId id="354" r:id="rId18"/>
    <p:sldId id="355" r:id="rId19"/>
    <p:sldId id="356" r:id="rId20"/>
    <p:sldId id="357" r:id="rId21"/>
    <p:sldId id="359" r:id="rId22"/>
    <p:sldId id="362" r:id="rId23"/>
    <p:sldId id="363" r:id="rId24"/>
    <p:sldId id="394" r:id="rId25"/>
    <p:sldId id="364" r:id="rId26"/>
    <p:sldId id="365" r:id="rId27"/>
    <p:sldId id="395" r:id="rId28"/>
    <p:sldId id="396" r:id="rId29"/>
    <p:sldId id="398" r:id="rId30"/>
    <p:sldId id="406" r:id="rId31"/>
    <p:sldId id="366" r:id="rId32"/>
    <p:sldId id="401" r:id="rId33"/>
    <p:sldId id="399" r:id="rId34"/>
    <p:sldId id="400" r:id="rId35"/>
    <p:sldId id="402" r:id="rId36"/>
    <p:sldId id="397" r:id="rId37"/>
    <p:sldId id="404" r:id="rId38"/>
    <p:sldId id="403" r:id="rId39"/>
    <p:sldId id="367" r:id="rId40"/>
    <p:sldId id="369" r:id="rId41"/>
    <p:sldId id="370" r:id="rId42"/>
    <p:sldId id="410" r:id="rId43"/>
    <p:sldId id="407" r:id="rId44"/>
    <p:sldId id="409" r:id="rId45"/>
    <p:sldId id="371" r:id="rId46"/>
    <p:sldId id="372" r:id="rId47"/>
    <p:sldId id="378" r:id="rId48"/>
    <p:sldId id="376" r:id="rId49"/>
    <p:sldId id="411" r:id="rId50"/>
    <p:sldId id="379" r:id="rId51"/>
    <p:sldId id="380" r:id="rId52"/>
    <p:sldId id="381" r:id="rId53"/>
    <p:sldId id="385" r:id="rId54"/>
    <p:sldId id="383" r:id="rId55"/>
    <p:sldId id="408" r:id="rId56"/>
    <p:sldId id="412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098"/>
    <p:restoredTop sz="94774"/>
  </p:normalViewPr>
  <p:slideViewPr>
    <p:cSldViewPr snapToGrid="0" snapToObjects="1">
      <p:cViewPr>
        <p:scale>
          <a:sx n="85" d="100"/>
          <a:sy n="85" d="100"/>
        </p:scale>
        <p:origin x="368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3.png>
</file>

<file path=ppt/media/image14.png>
</file>

<file path=ppt/media/image17.png>
</file>

<file path=ppt/media/image19.png>
</file>

<file path=ppt/media/image2.jpg>
</file>

<file path=ppt/media/image20.png>
</file>

<file path=ppt/media/image3.jpg>
</file>

<file path=ppt/media/image4.png>
</file>

<file path=ppt/media/image49.png>
</file>

<file path=ppt/media/image5.jpg>
</file>

<file path=ppt/media/image5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6C86DD-EC1B-7A4F-B843-74D80E2B5BED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AC8487-AAF1-DA41-993E-8D7B7CE61E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47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3855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5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9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50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56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28600" indent="-228600">
              <a:buFont typeface="Wingdings" pitchFamily="2" charset="2"/>
              <a:buChar char="q"/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First Nepal Winter School in AI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684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2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984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45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84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9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11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61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9D589-7C8C-FB44-9AA9-553B1E4A296B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88B9D-AB72-7846-96D3-9B19519DF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75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Willem_van_de_Velde_the_Elder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hyperlink" Target="https://en.wikipedia.org/wiki/Four_Days%27_Battle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arxiv.org/search/cs?searchtype=author&amp;query=Huang%2C+J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arxiv.org/search/cs?searchtype=author&amp;query=Luo%2C+Z" TargetMode="External"/><Relationship Id="rId5" Type="http://schemas.openxmlformats.org/officeDocument/2006/relationships/hyperlink" Target="https://arxiv.org/search/cs?searchtype=author&amp;query=Zou%2C+Y" TargetMode="Externa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43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5" Type="http://schemas.openxmlformats.org/officeDocument/2006/relationships/image" Target="../media/image41.emf"/><Relationship Id="rId4" Type="http://schemas.openxmlformats.org/officeDocument/2006/relationships/image" Target="../media/image37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emf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28EC7A-2C8C-6340-A01E-B8DD962EF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6089" y="1414463"/>
            <a:ext cx="3810000" cy="4762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FA48E7-5AB1-BF4B-8479-E9C28405024E}"/>
              </a:ext>
            </a:extLst>
          </p:cNvPr>
          <p:cNvSpPr txBox="1"/>
          <p:nvPr/>
        </p:nvSpPr>
        <p:spPr>
          <a:xfrm>
            <a:off x="4077370" y="6311900"/>
            <a:ext cx="40372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Space Perception, Michael </a:t>
            </a:r>
            <a:r>
              <a:rPr lang="en-US" sz="1200" dirty="0" err="1"/>
              <a:t>Kalloniatis</a:t>
            </a:r>
            <a:r>
              <a:rPr lang="en-US" sz="1200" dirty="0"/>
              <a:t> and Charles </a:t>
            </a:r>
            <a:r>
              <a:rPr lang="en-US" sz="1200" dirty="0" err="1"/>
              <a:t>Luu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5269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3F48A8-763C-DD42-9AE2-073A010962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358" y="1211705"/>
            <a:ext cx="7112000" cy="533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Line 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Fitting a line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1F4C35-4A85-314D-8D3A-045A106DDA0E}"/>
              </a:ext>
            </a:extLst>
          </p:cNvPr>
          <p:cNvSpPr txBox="1"/>
          <p:nvPr/>
        </p:nvSpPr>
        <p:spPr>
          <a:xfrm>
            <a:off x="314794" y="4482059"/>
            <a:ext cx="36851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Minimize for Model:</a:t>
            </a:r>
          </a:p>
          <a:p>
            <a:endParaRPr lang="en-US" dirty="0"/>
          </a:p>
          <a:p>
            <a:r>
              <a:rPr lang="en-US" dirty="0"/>
              <a:t>Sum(</a:t>
            </a:r>
            <a:r>
              <a:rPr lang="en-US" dirty="0" err="1"/>
              <a:t>Model_Prediction</a:t>
            </a:r>
            <a:r>
              <a:rPr lang="en-US" dirty="0"/>
              <a:t> – </a:t>
            </a:r>
            <a:r>
              <a:rPr lang="en-US" dirty="0" err="1"/>
              <a:t>Data_point</a:t>
            </a:r>
            <a:r>
              <a:rPr lang="en-US" dirty="0"/>
              <a:t>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F87BDA-0FD6-7B43-ABCA-4F7BDF61881F}"/>
              </a:ext>
            </a:extLst>
          </p:cNvPr>
          <p:cNvCxnSpPr/>
          <p:nvPr/>
        </p:nvCxnSpPr>
        <p:spPr>
          <a:xfrm>
            <a:off x="7480092" y="2923083"/>
            <a:ext cx="0" cy="434714"/>
          </a:xfrm>
          <a:prstGeom prst="line">
            <a:avLst/>
          </a:prstGeom>
          <a:ln w="698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511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Line 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Fitting a line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Write down the equations: Input data points 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DF2741-DA07-E34E-957D-8A9E51E2F898}"/>
              </a:ext>
            </a:extLst>
          </p:cNvPr>
          <p:cNvSpPr txBox="1"/>
          <p:nvPr/>
        </p:nvSpPr>
        <p:spPr>
          <a:xfrm>
            <a:off x="1693886" y="3816628"/>
            <a:ext cx="2574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 is the linear model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16E6AC-3E51-1947-B742-BCDC0B99D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686" y="3816050"/>
            <a:ext cx="330200" cy="34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35A6CC3-F845-F542-9C46-5235E0DBC1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900" y="2793375"/>
            <a:ext cx="1600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87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Line 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5F5862-A2F6-3C4B-AA69-9882E195E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88" y="1349114"/>
            <a:ext cx="8388610" cy="49548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4591FD-FBBD-564B-BAD7-07045DE328E6}"/>
              </a:ext>
            </a:extLst>
          </p:cNvPr>
          <p:cNvSpPr txBox="1"/>
          <p:nvPr/>
        </p:nvSpPr>
        <p:spPr>
          <a:xfrm>
            <a:off x="4788783" y="6438923"/>
            <a:ext cx="23407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Source: Our World in data</a:t>
            </a:r>
          </a:p>
        </p:txBody>
      </p:sp>
    </p:spTree>
    <p:extLst>
      <p:ext uri="{BB962C8B-B14F-4D97-AF65-F5344CB8AC3E}">
        <p14:creationId xmlns:p14="http://schemas.microsoft.com/office/powerpoint/2010/main" val="334912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120464-910F-CA47-BAAB-4B01AF4FB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121" y="1825625"/>
            <a:ext cx="5884472" cy="44133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Model 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Least squares fitting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Plane fitting		hyperplane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Sphere fitting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8C512A6-86D0-754E-AEB1-E252297A30DF}"/>
              </a:ext>
            </a:extLst>
          </p:cNvPr>
          <p:cNvCxnSpPr/>
          <p:nvPr/>
        </p:nvCxnSpPr>
        <p:spPr>
          <a:xfrm>
            <a:off x="2788170" y="3147934"/>
            <a:ext cx="4646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8072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Fundamental Matrix 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Equation and scale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1F7F6D-CA60-8745-8F26-1A5CEDA8F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47771"/>
            <a:ext cx="10731500" cy="292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F48E60-1B25-2D4D-8C45-CC1EC5689D9D}"/>
              </a:ext>
            </a:extLst>
          </p:cNvPr>
          <p:cNvSpPr txBox="1"/>
          <p:nvPr/>
        </p:nvSpPr>
        <p:spPr>
          <a:xfrm>
            <a:off x="838200" y="3462728"/>
            <a:ext cx="242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7309C6-80E1-D748-B36C-DEFB3AAFF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651944"/>
            <a:ext cx="939800" cy="29210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26F47AE1-B89A-FC41-A783-8FC3770C90C5}"/>
              </a:ext>
            </a:extLst>
          </p:cNvPr>
          <p:cNvSpPr/>
          <p:nvPr/>
        </p:nvSpPr>
        <p:spPr>
          <a:xfrm>
            <a:off x="2278505" y="4605462"/>
            <a:ext cx="683552" cy="3385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4F6B31-853F-8C40-9A63-0E3DC3A9533F}"/>
              </a:ext>
            </a:extLst>
          </p:cNvPr>
          <p:cNvSpPr txBox="1"/>
          <p:nvPr/>
        </p:nvSpPr>
        <p:spPr>
          <a:xfrm>
            <a:off x="3312545" y="4567161"/>
            <a:ext cx="2904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Scale does not matter</a:t>
            </a:r>
          </a:p>
        </p:txBody>
      </p:sp>
    </p:spTree>
    <p:extLst>
      <p:ext uri="{BB962C8B-B14F-4D97-AF65-F5344CB8AC3E}">
        <p14:creationId xmlns:p14="http://schemas.microsoft.com/office/powerpoint/2010/main" val="339041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Fundamental Matrix 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Equation and scale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Recall SVD.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How is the scale fixed?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36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Wrong Measurements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are the measurements?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C2D07F-2B34-7C4D-B1BC-6A955B250AC6}"/>
              </a:ext>
            </a:extLst>
          </p:cNvPr>
          <p:cNvSpPr txBox="1"/>
          <p:nvPr/>
        </p:nvSpPr>
        <p:spPr>
          <a:xfrm>
            <a:off x="1214203" y="2548328"/>
            <a:ext cx="2541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Recall experiments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928B95-C948-4641-B9D1-E8BE68954D67}"/>
              </a:ext>
            </a:extLst>
          </p:cNvPr>
          <p:cNvSpPr txBox="1"/>
          <p:nvPr/>
        </p:nvSpPr>
        <p:spPr>
          <a:xfrm>
            <a:off x="1319134" y="3462728"/>
            <a:ext cx="363593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E.g., Young’s Modulus = Stress/Strain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7.0e10</a:t>
            </a:r>
          </a:p>
          <a:p>
            <a:pPr marL="342900" indent="-342900">
              <a:buAutoNum type="arabicPeriod"/>
            </a:pPr>
            <a:r>
              <a:rPr lang="en-US" dirty="0"/>
              <a:t>7.3e10</a:t>
            </a:r>
          </a:p>
          <a:p>
            <a:pPr marL="342900" indent="-342900">
              <a:buAutoNum type="arabicPeriod"/>
            </a:pPr>
            <a:r>
              <a:rPr lang="en-US" dirty="0"/>
              <a:t>7.1e10</a:t>
            </a:r>
          </a:p>
          <a:p>
            <a:pPr marL="342900" indent="-342900">
              <a:buAutoNum type="arabicPeriod"/>
            </a:pPr>
            <a:r>
              <a:rPr lang="en-US" dirty="0"/>
              <a:t>6.7e10</a:t>
            </a:r>
          </a:p>
          <a:p>
            <a:pPr marL="342900" indent="-342900">
              <a:buAutoNum type="arabicPeriod"/>
            </a:pPr>
            <a:r>
              <a:rPr lang="en-US" dirty="0"/>
              <a:t>3.0e10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FE3D3F7C-3474-0A48-BE6F-DD0196117164}"/>
              </a:ext>
            </a:extLst>
          </p:cNvPr>
          <p:cNvSpPr/>
          <p:nvPr/>
        </p:nvSpPr>
        <p:spPr>
          <a:xfrm>
            <a:off x="3312826" y="4527175"/>
            <a:ext cx="1169233" cy="2398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34130-79F7-E740-BA35-557F3371605D}"/>
              </a:ext>
            </a:extLst>
          </p:cNvPr>
          <p:cNvSpPr txBox="1"/>
          <p:nvPr/>
        </p:nvSpPr>
        <p:spPr>
          <a:xfrm>
            <a:off x="5250146" y="4395438"/>
            <a:ext cx="103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6.2e10</a:t>
            </a:r>
          </a:p>
        </p:txBody>
      </p:sp>
    </p:spTree>
    <p:extLst>
      <p:ext uri="{BB962C8B-B14F-4D97-AF65-F5344CB8AC3E}">
        <p14:creationId xmlns:p14="http://schemas.microsoft.com/office/powerpoint/2010/main" val="160355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514CED-FD8B-5641-A88A-3C7C932CC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351" y="1524000"/>
            <a:ext cx="7112000" cy="533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Effects of Outliers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Example: Line fitting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2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Effects of Outliers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Fundamental/Essential matrix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What could go wrong?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827CD1-6F6E-4444-97DD-652601641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033" y="4196886"/>
            <a:ext cx="107315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85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5706B1-91C2-464C-A98E-C66549DB2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400" y="1334294"/>
            <a:ext cx="7112000" cy="533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How do you solve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Back to line fitting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Remove the wrong</a:t>
            </a:r>
          </a:p>
          <a:p>
            <a:pPr marL="0" indent="0">
              <a:buNone/>
            </a:pPr>
            <a:r>
              <a:rPr lang="en-US" dirty="0"/>
              <a:t>measurements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32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3D Visual Cues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173C99-9DF8-3345-A384-1F49D429B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596" y="1479161"/>
            <a:ext cx="6130977" cy="45205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8BD0E5-0BCB-E146-949E-67B3C1F7CF92}"/>
              </a:ext>
            </a:extLst>
          </p:cNvPr>
          <p:cNvSpPr txBox="1"/>
          <p:nvPr/>
        </p:nvSpPr>
        <p:spPr>
          <a:xfrm>
            <a:off x="726398" y="5999735"/>
            <a:ext cx="6805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 tooltip="Willem van de Velde the Elder"/>
              </a:rPr>
              <a:t>Willem van de Velde the Elder</a:t>
            </a:r>
            <a:r>
              <a:rPr lang="en-US" dirty="0"/>
              <a:t>'s The Capture of the Royal Prince during the </a:t>
            </a:r>
            <a:r>
              <a:rPr lang="en-US" dirty="0">
                <a:hlinkClick r:id="rId4" tooltip="Four Days' Battle"/>
              </a:rPr>
              <a:t>Four Days' Battle</a:t>
            </a:r>
            <a:r>
              <a:rPr lang="en-US" dirty="0"/>
              <a:t> (1666)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461F36-C414-6547-BB94-1D06E2176889}"/>
              </a:ext>
            </a:extLst>
          </p:cNvPr>
          <p:cNvSpPr txBox="1"/>
          <p:nvPr/>
        </p:nvSpPr>
        <p:spPr>
          <a:xfrm>
            <a:off x="7626300" y="1271975"/>
            <a:ext cx="3354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Find 4 different depth/shape cues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8A3DDA-D959-2C4C-B5A5-C35B354B4D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3733" y="1608493"/>
            <a:ext cx="3163615" cy="471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30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Line fitting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Method: Random Sampling and Consensus [</a:t>
            </a:r>
            <a:r>
              <a:rPr lang="en-US" dirty="0" err="1"/>
              <a:t>Fischler</a:t>
            </a:r>
            <a:r>
              <a:rPr lang="en-US" dirty="0"/>
              <a:t> et al., 1981]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Random Sampling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Consensus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299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Fitting the Fundamental Matrix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RANSAC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Take randomly ? number of points</a:t>
            </a:r>
          </a:p>
          <a:p>
            <a:pPr marL="0" indent="0">
              <a:buNone/>
            </a:pPr>
            <a:r>
              <a:rPr lang="en-US" dirty="0"/>
              <a:t>Compute model F or E.</a:t>
            </a:r>
          </a:p>
          <a:p>
            <a:pPr marL="0" indent="0">
              <a:buNone/>
            </a:pPr>
            <a:r>
              <a:rPr lang="en-US" dirty="0"/>
              <a:t>Compute residual</a:t>
            </a:r>
          </a:p>
          <a:p>
            <a:pPr marL="0" indent="0">
              <a:buNone/>
            </a:pPr>
            <a:r>
              <a:rPr lang="en-US" dirty="0"/>
              <a:t>Compute how many inliers are there? Residual &lt; 𝜀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90D112-4008-2248-8113-F9926A196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121" y="2428046"/>
            <a:ext cx="107315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24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6BF236-8741-E046-B043-6CBCB86BA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748" y="1151744"/>
            <a:ext cx="7112000" cy="533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Optimization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Expressing optimization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 Optimization example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9F5FD2-150C-6F4F-A99A-5A94BD534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6643" y="2748405"/>
            <a:ext cx="25019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03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8D0B16-D8B5-D748-B7F7-43BB8ACCE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203" y="1226695"/>
            <a:ext cx="7112000" cy="533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Function Derivatives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does it mean?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Increase in function</a:t>
            </a:r>
          </a:p>
          <a:p>
            <a:pPr marL="0" indent="0">
              <a:buNone/>
            </a:pPr>
            <a:r>
              <a:rPr lang="en-US" dirty="0"/>
              <a:t>per unit change in input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382878-B007-0040-AD88-47F11FFFECC6}"/>
              </a:ext>
            </a:extLst>
          </p:cNvPr>
          <p:cNvSpPr/>
          <p:nvPr/>
        </p:nvSpPr>
        <p:spPr>
          <a:xfrm>
            <a:off x="9323882" y="3552669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02A7E1-90F0-6A4F-AE0D-9B2FAC8647DF}"/>
              </a:ext>
            </a:extLst>
          </p:cNvPr>
          <p:cNvCxnSpPr>
            <a:cxnSpLocks/>
          </p:cNvCxnSpPr>
          <p:nvPr/>
        </p:nvCxnSpPr>
        <p:spPr>
          <a:xfrm flipH="1">
            <a:off x="8604355" y="2383436"/>
            <a:ext cx="1424066" cy="322288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143179-0DDD-3B40-AFCE-359565D0FC80}"/>
              </a:ext>
            </a:extLst>
          </p:cNvPr>
          <p:cNvCxnSpPr/>
          <p:nvPr/>
        </p:nvCxnSpPr>
        <p:spPr>
          <a:xfrm>
            <a:off x="9473784" y="6310859"/>
            <a:ext cx="13924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5CC5E8C-36C1-C547-BDEB-4640C28E5BB0}"/>
              </a:ext>
            </a:extLst>
          </p:cNvPr>
          <p:cNvSpPr txBox="1"/>
          <p:nvPr/>
        </p:nvSpPr>
        <p:spPr>
          <a:xfrm>
            <a:off x="10568066" y="5801193"/>
            <a:ext cx="3177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A28221-B012-3B43-B1A3-92F9406F085D}"/>
              </a:ext>
            </a:extLst>
          </p:cNvPr>
          <p:cNvSpPr txBox="1"/>
          <p:nvPr/>
        </p:nvSpPr>
        <p:spPr>
          <a:xfrm>
            <a:off x="3510199" y="1274019"/>
            <a:ext cx="1040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y = f(x)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C4C57EC-BFD5-F24A-9594-7E4607816CB6}"/>
              </a:ext>
            </a:extLst>
          </p:cNvPr>
          <p:cNvCxnSpPr>
            <a:cxnSpLocks/>
          </p:cNvCxnSpPr>
          <p:nvPr/>
        </p:nvCxnSpPr>
        <p:spPr>
          <a:xfrm flipV="1">
            <a:off x="4448922" y="1585785"/>
            <a:ext cx="0" cy="1114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443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8D0B16-D8B5-D748-B7F7-43BB8ACCE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203" y="1226695"/>
            <a:ext cx="7112000" cy="533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Direction of Derivatives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direction?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Single component:</a:t>
            </a:r>
          </a:p>
          <a:p>
            <a:pPr lvl="1"/>
            <a:r>
              <a:rPr lang="en-US" dirty="0"/>
              <a:t>Direction</a:t>
            </a:r>
          </a:p>
          <a:p>
            <a:pPr lvl="1"/>
            <a:r>
              <a:rPr lang="en-US" dirty="0"/>
              <a:t>Magnitude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382878-B007-0040-AD88-47F11FFFECC6}"/>
              </a:ext>
            </a:extLst>
          </p:cNvPr>
          <p:cNvSpPr/>
          <p:nvPr/>
        </p:nvSpPr>
        <p:spPr>
          <a:xfrm>
            <a:off x="9323882" y="3552669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02A7E1-90F0-6A4F-AE0D-9B2FAC8647DF}"/>
              </a:ext>
            </a:extLst>
          </p:cNvPr>
          <p:cNvCxnSpPr>
            <a:cxnSpLocks/>
          </p:cNvCxnSpPr>
          <p:nvPr/>
        </p:nvCxnSpPr>
        <p:spPr>
          <a:xfrm flipH="1">
            <a:off x="8604355" y="2383436"/>
            <a:ext cx="1424066" cy="322288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0542854-8C49-CA44-AABA-9A5B4BC2C51C}"/>
              </a:ext>
            </a:extLst>
          </p:cNvPr>
          <p:cNvCxnSpPr/>
          <p:nvPr/>
        </p:nvCxnSpPr>
        <p:spPr>
          <a:xfrm>
            <a:off x="9578715" y="3657600"/>
            <a:ext cx="1182557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543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F3FDA9-F738-5D4A-BD43-6D3FF88CC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203" y="1226695"/>
            <a:ext cx="7112000" cy="533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Follow the direction</a:t>
            </a:r>
          </a:p>
          <a:p>
            <a:pPr marL="0" indent="0">
              <a:buNone/>
            </a:pPr>
            <a:r>
              <a:rPr lang="en-US" dirty="0"/>
              <a:t>opposite to gradients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32E9366-CD5F-0C42-9F2A-6F441AB0B86D}"/>
              </a:ext>
            </a:extLst>
          </p:cNvPr>
          <p:cNvSpPr/>
          <p:nvPr/>
        </p:nvSpPr>
        <p:spPr>
          <a:xfrm>
            <a:off x="9323882" y="3552669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7B18595-E6B0-9F4C-BDAB-A4FF38014F4D}"/>
              </a:ext>
            </a:extLst>
          </p:cNvPr>
          <p:cNvCxnSpPr>
            <a:cxnSpLocks/>
          </p:cNvCxnSpPr>
          <p:nvPr/>
        </p:nvCxnSpPr>
        <p:spPr>
          <a:xfrm flipH="1">
            <a:off x="8604355" y="2383436"/>
            <a:ext cx="1424066" cy="322288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F301D9A-E339-F44B-B348-CEC8371BF4D1}"/>
              </a:ext>
            </a:extLst>
          </p:cNvPr>
          <p:cNvCxnSpPr>
            <a:cxnSpLocks/>
          </p:cNvCxnSpPr>
          <p:nvPr/>
        </p:nvCxnSpPr>
        <p:spPr>
          <a:xfrm flipH="1">
            <a:off x="8019740" y="3657600"/>
            <a:ext cx="1334125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58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Going against the Gradient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377" y="1765638"/>
            <a:ext cx="10515600" cy="4351338"/>
          </a:xfrm>
        </p:spPr>
        <p:txBody>
          <a:bodyPr/>
          <a:lstStyle/>
          <a:p>
            <a:r>
              <a:rPr lang="en-US" dirty="0"/>
              <a:t> Where does it lead to?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D618F-745F-3849-B43F-70B99BEA3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77" y="2254562"/>
            <a:ext cx="5409784" cy="4057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033DB6-719A-C549-9D74-087AFBE81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974" y="2229559"/>
            <a:ext cx="5476459" cy="41073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CA7496F-072B-EE42-A12F-D5DA72E1DB7F}"/>
              </a:ext>
            </a:extLst>
          </p:cNvPr>
          <p:cNvSpPr/>
          <p:nvPr/>
        </p:nvSpPr>
        <p:spPr>
          <a:xfrm>
            <a:off x="3371951" y="5687294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9698BD8-3CF6-9140-8EF4-5C20CA0B10C6}"/>
              </a:ext>
            </a:extLst>
          </p:cNvPr>
          <p:cNvCxnSpPr>
            <a:cxnSpLocks/>
          </p:cNvCxnSpPr>
          <p:nvPr/>
        </p:nvCxnSpPr>
        <p:spPr>
          <a:xfrm flipH="1">
            <a:off x="2518348" y="5156616"/>
            <a:ext cx="2728209" cy="102034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D85E48E9-8D24-9A4A-8824-5EFC209FB44E}"/>
              </a:ext>
            </a:extLst>
          </p:cNvPr>
          <p:cNvSpPr/>
          <p:nvPr/>
        </p:nvSpPr>
        <p:spPr>
          <a:xfrm>
            <a:off x="8606016" y="2481897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810E172-6FA2-5147-B121-10091DEFEA0F}"/>
              </a:ext>
            </a:extLst>
          </p:cNvPr>
          <p:cNvCxnSpPr>
            <a:cxnSpLocks/>
          </p:cNvCxnSpPr>
          <p:nvPr/>
        </p:nvCxnSpPr>
        <p:spPr>
          <a:xfrm flipH="1" flipV="1">
            <a:off x="7659974" y="2254563"/>
            <a:ext cx="2113613" cy="69849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43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Going against the Gradient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377" y="1765638"/>
            <a:ext cx="10515600" cy="4351338"/>
          </a:xfrm>
        </p:spPr>
        <p:txBody>
          <a:bodyPr/>
          <a:lstStyle/>
          <a:p>
            <a:r>
              <a:rPr lang="en-US" dirty="0"/>
              <a:t> Minimization and Maximization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D618F-745F-3849-B43F-70B99BEA3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77" y="2254562"/>
            <a:ext cx="5409784" cy="4057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033DB6-719A-C549-9D74-087AFBE81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7974" y="2229559"/>
            <a:ext cx="5476459" cy="410734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CA7496F-072B-EE42-A12F-D5DA72E1DB7F}"/>
              </a:ext>
            </a:extLst>
          </p:cNvPr>
          <p:cNvSpPr/>
          <p:nvPr/>
        </p:nvSpPr>
        <p:spPr>
          <a:xfrm>
            <a:off x="3371951" y="5687294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9698BD8-3CF6-9140-8EF4-5C20CA0B10C6}"/>
              </a:ext>
            </a:extLst>
          </p:cNvPr>
          <p:cNvCxnSpPr>
            <a:cxnSpLocks/>
          </p:cNvCxnSpPr>
          <p:nvPr/>
        </p:nvCxnSpPr>
        <p:spPr>
          <a:xfrm flipH="1">
            <a:off x="2518348" y="5156616"/>
            <a:ext cx="2728209" cy="102034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D85E48E9-8D24-9A4A-8824-5EFC209FB44E}"/>
              </a:ext>
            </a:extLst>
          </p:cNvPr>
          <p:cNvSpPr/>
          <p:nvPr/>
        </p:nvSpPr>
        <p:spPr>
          <a:xfrm>
            <a:off x="8606016" y="2481897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810E172-6FA2-5147-B121-10091DEFEA0F}"/>
              </a:ext>
            </a:extLst>
          </p:cNvPr>
          <p:cNvCxnSpPr>
            <a:cxnSpLocks/>
          </p:cNvCxnSpPr>
          <p:nvPr/>
        </p:nvCxnSpPr>
        <p:spPr>
          <a:xfrm flipH="1" flipV="1">
            <a:off x="7659974" y="2254563"/>
            <a:ext cx="2113613" cy="69849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77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Going against the Gradient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377" y="1765638"/>
            <a:ext cx="10515600" cy="4351338"/>
          </a:xfrm>
        </p:spPr>
        <p:txBody>
          <a:bodyPr/>
          <a:lstStyle/>
          <a:p>
            <a:r>
              <a:rPr lang="en-US" dirty="0"/>
              <a:t> Minimization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D618F-745F-3849-B43F-70B99BEA3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77" y="2254562"/>
            <a:ext cx="5409784" cy="405733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CA7496F-072B-EE42-A12F-D5DA72E1DB7F}"/>
              </a:ext>
            </a:extLst>
          </p:cNvPr>
          <p:cNvSpPr/>
          <p:nvPr/>
        </p:nvSpPr>
        <p:spPr>
          <a:xfrm>
            <a:off x="3371951" y="5687294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9698BD8-3CF6-9140-8EF4-5C20CA0B10C6}"/>
              </a:ext>
            </a:extLst>
          </p:cNvPr>
          <p:cNvCxnSpPr>
            <a:cxnSpLocks/>
          </p:cNvCxnSpPr>
          <p:nvPr/>
        </p:nvCxnSpPr>
        <p:spPr>
          <a:xfrm flipH="1">
            <a:off x="2518348" y="5156616"/>
            <a:ext cx="2728209" cy="102034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58293521-BFB8-B64B-982F-0CF7F832F52A}"/>
              </a:ext>
            </a:extLst>
          </p:cNvPr>
          <p:cNvSpPr/>
          <p:nvPr/>
        </p:nvSpPr>
        <p:spPr>
          <a:xfrm>
            <a:off x="4736055" y="3848556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FE1C745-B47A-9D46-BD90-00B12DF8886F}"/>
              </a:ext>
            </a:extLst>
          </p:cNvPr>
          <p:cNvCxnSpPr>
            <a:cxnSpLocks/>
          </p:cNvCxnSpPr>
          <p:nvPr/>
        </p:nvCxnSpPr>
        <p:spPr>
          <a:xfrm flipH="1">
            <a:off x="4287187" y="2648744"/>
            <a:ext cx="1124263" cy="26041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70680916-4496-2C4F-9011-6B7A57758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177" y="3570060"/>
            <a:ext cx="6057900" cy="8128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43E2630-590E-5542-8287-0C0DEF7FAB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9177" y="2099511"/>
            <a:ext cx="335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7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Going against the Gradient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377" y="1765638"/>
            <a:ext cx="10515600" cy="4351338"/>
          </a:xfrm>
        </p:spPr>
        <p:txBody>
          <a:bodyPr/>
          <a:lstStyle/>
          <a:p>
            <a:r>
              <a:rPr lang="en-US" dirty="0"/>
              <a:t> Minimization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D618F-745F-3849-B43F-70B99BEA3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377" y="2254562"/>
            <a:ext cx="5409784" cy="4057338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CA7496F-072B-EE42-A12F-D5DA72E1DB7F}"/>
              </a:ext>
            </a:extLst>
          </p:cNvPr>
          <p:cNvSpPr/>
          <p:nvPr/>
        </p:nvSpPr>
        <p:spPr>
          <a:xfrm>
            <a:off x="3371951" y="5687294"/>
            <a:ext cx="254833" cy="20986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9698BD8-3CF6-9140-8EF4-5C20CA0B10C6}"/>
              </a:ext>
            </a:extLst>
          </p:cNvPr>
          <p:cNvCxnSpPr>
            <a:cxnSpLocks/>
          </p:cNvCxnSpPr>
          <p:nvPr/>
        </p:nvCxnSpPr>
        <p:spPr>
          <a:xfrm flipH="1">
            <a:off x="2518348" y="5156616"/>
            <a:ext cx="2728209" cy="102034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6B1D4E2-0165-5144-8364-AA02A87EA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269" y="5133012"/>
            <a:ext cx="2590800" cy="850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D9ECD4-BA9F-2B4A-BAD5-8706AFD62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7010" y="4240850"/>
            <a:ext cx="1066800" cy="431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7E824B-3A6D-0844-A184-D0AC308B78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108" y="3165328"/>
            <a:ext cx="6057900" cy="812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E4468A-E67E-0D43-84CC-FA473A9A1D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4108" y="1694779"/>
            <a:ext cx="335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9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short_teaser">
            <a:hlinkClick r:id="" action="ppaction://media"/>
            <a:extLst>
              <a:ext uri="{FF2B5EF4-FFF2-40B4-BE49-F238E27FC236}">
                <a16:creationId xmlns:a16="http://schemas.microsoft.com/office/drawing/2014/main" id="{DFB142AA-0FE3-5748-9B9C-6AC3D19525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7177" y="365125"/>
            <a:ext cx="10030830" cy="56379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063160-BFDE-D44A-9174-BB2196F876B8}"/>
              </a:ext>
            </a:extLst>
          </p:cNvPr>
          <p:cNvSpPr txBox="1"/>
          <p:nvPr/>
        </p:nvSpPr>
        <p:spPr>
          <a:xfrm>
            <a:off x="1969614" y="6138000"/>
            <a:ext cx="8252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DF-Net: Unsupervised Joint Learning of Depth and Flow using Cross-Task Consistency</a:t>
            </a:r>
          </a:p>
          <a:p>
            <a:r>
              <a:rPr lang="en-US" dirty="0">
                <a:hlinkClick r:id="rId5"/>
              </a:rPr>
              <a:t>Yuliang Zou</a:t>
            </a:r>
            <a:r>
              <a:rPr lang="en-US" dirty="0"/>
              <a:t>, </a:t>
            </a:r>
            <a:r>
              <a:rPr lang="en-US" dirty="0">
                <a:hlinkClick r:id="rId6"/>
              </a:rPr>
              <a:t>Zelun Luo</a:t>
            </a:r>
            <a:r>
              <a:rPr lang="en-US" dirty="0"/>
              <a:t>, </a:t>
            </a:r>
            <a:r>
              <a:rPr lang="en-US" u="sng" dirty="0">
                <a:hlinkClick r:id="rId7"/>
              </a:rPr>
              <a:t>Jia-Bin Huang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37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Going against the Gradient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2C450B8-B247-0E46-A9F0-ED2EC6BB506D}"/>
              </a:ext>
            </a:extLst>
          </p:cNvPr>
          <p:cNvSpPr/>
          <p:nvPr/>
        </p:nvSpPr>
        <p:spPr>
          <a:xfrm>
            <a:off x="1117515" y="2135062"/>
            <a:ext cx="4800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=kJgx2RcJKZY</a:t>
            </a:r>
          </a:p>
        </p:txBody>
      </p:sp>
    </p:spTree>
    <p:extLst>
      <p:ext uri="{BB962C8B-B14F-4D97-AF65-F5344CB8AC3E}">
        <p14:creationId xmlns:p14="http://schemas.microsoft.com/office/powerpoint/2010/main" val="210078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Multivariate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Multiple input variables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842C8A-A74D-194D-ACD3-136129AD2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68" y="2884284"/>
            <a:ext cx="1854200" cy="2476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D2E612-9A6A-FB49-A836-F0B28DA25003}"/>
              </a:ext>
            </a:extLst>
          </p:cNvPr>
          <p:cNvSpPr/>
          <p:nvPr/>
        </p:nvSpPr>
        <p:spPr>
          <a:xfrm>
            <a:off x="3844776" y="2902397"/>
            <a:ext cx="2128603" cy="24583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5237BE5-4AB4-E343-BD4B-DF057FC63458}"/>
              </a:ext>
            </a:extLst>
          </p:cNvPr>
          <p:cNvSpPr/>
          <p:nvPr/>
        </p:nvSpPr>
        <p:spPr>
          <a:xfrm>
            <a:off x="6018349" y="3696875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5009E49-398C-804C-B515-A4115A0CD868}"/>
              </a:ext>
            </a:extLst>
          </p:cNvPr>
          <p:cNvSpPr/>
          <p:nvPr/>
        </p:nvSpPr>
        <p:spPr>
          <a:xfrm>
            <a:off x="2654501" y="3686232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E50959-64DC-7348-8B49-EA93AC8BC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395" y="3651047"/>
            <a:ext cx="1701800" cy="4699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61D0306-6AE4-A948-BD73-C0B3773B1800}"/>
              </a:ext>
            </a:extLst>
          </p:cNvPr>
          <p:cNvSpPr/>
          <p:nvPr/>
        </p:nvSpPr>
        <p:spPr>
          <a:xfrm>
            <a:off x="1444599" y="6144619"/>
            <a:ext cx="4800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=kJgx2RcJKZY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9DCBBB-9CCB-CC4D-8101-E5F4C832444B}"/>
              </a:ext>
            </a:extLst>
          </p:cNvPr>
          <p:cNvSpPr txBox="1"/>
          <p:nvPr/>
        </p:nvSpPr>
        <p:spPr>
          <a:xfrm>
            <a:off x="838200" y="2316463"/>
            <a:ext cx="2485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254480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Derivatives for multiple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Jacobian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842C8A-A74D-194D-ACD3-136129AD2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68" y="2884284"/>
            <a:ext cx="1854200" cy="2476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D2E612-9A6A-FB49-A836-F0B28DA25003}"/>
              </a:ext>
            </a:extLst>
          </p:cNvPr>
          <p:cNvSpPr/>
          <p:nvPr/>
        </p:nvSpPr>
        <p:spPr>
          <a:xfrm>
            <a:off x="3844776" y="2902397"/>
            <a:ext cx="2128603" cy="24583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5237BE5-4AB4-E343-BD4B-DF057FC63458}"/>
              </a:ext>
            </a:extLst>
          </p:cNvPr>
          <p:cNvSpPr/>
          <p:nvPr/>
        </p:nvSpPr>
        <p:spPr>
          <a:xfrm>
            <a:off x="6018349" y="3696875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5009E49-398C-804C-B515-A4115A0CD868}"/>
              </a:ext>
            </a:extLst>
          </p:cNvPr>
          <p:cNvSpPr/>
          <p:nvPr/>
        </p:nvSpPr>
        <p:spPr>
          <a:xfrm>
            <a:off x="2654501" y="3686232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E50959-64DC-7348-8B49-EA93AC8BC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9555" y="3651047"/>
            <a:ext cx="17018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776E31-8B1C-6043-ABE1-B2C56AB76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3738" y="1238697"/>
            <a:ext cx="2730500" cy="3327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12E9D6-0242-8F4D-A944-B7D10EC9697E}"/>
              </a:ext>
            </a:extLst>
          </p:cNvPr>
          <p:cNvSpPr txBox="1"/>
          <p:nvPr/>
        </p:nvSpPr>
        <p:spPr>
          <a:xfrm>
            <a:off x="838200" y="2316463"/>
            <a:ext cx="2485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49346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Update equations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Gradient descent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82B9AE-38BE-A04A-AF18-2639CD8B504A}"/>
              </a:ext>
            </a:extLst>
          </p:cNvPr>
          <p:cNvSpPr txBox="1"/>
          <p:nvPr/>
        </p:nvSpPr>
        <p:spPr>
          <a:xfrm>
            <a:off x="1787369" y="4572001"/>
            <a:ext cx="242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F99B741-448B-A341-9EC1-53605FEB4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349" y="2340021"/>
            <a:ext cx="6400800" cy="863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E2C2136-C3EF-C045-9A61-B3B6B36C3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349" y="3611718"/>
            <a:ext cx="6400800" cy="8636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7AEE6C0-38B0-CB49-8D47-F20D16FD8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7349" y="5485617"/>
            <a:ext cx="65405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965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Update equations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Gradient descent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82B9AE-38BE-A04A-AF18-2639CD8B504A}"/>
              </a:ext>
            </a:extLst>
          </p:cNvPr>
          <p:cNvSpPr txBox="1"/>
          <p:nvPr/>
        </p:nvSpPr>
        <p:spPr>
          <a:xfrm>
            <a:off x="1787369" y="4572001"/>
            <a:ext cx="242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5A5BF1-6454-9F48-84B5-81019CC16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1326" y="2440220"/>
            <a:ext cx="3187700" cy="3251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B764EC-42F4-0B40-B8CF-64342887D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169" y="2383136"/>
            <a:ext cx="2755900" cy="863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3A4565C-D057-D940-B81A-D46C47C537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169" y="3573464"/>
            <a:ext cx="2755900" cy="863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57D0733-3A0E-B841-8A2C-88103EE49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7369" y="5448300"/>
            <a:ext cx="28575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606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Update equations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Gradient descent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82B9AE-38BE-A04A-AF18-2639CD8B504A}"/>
              </a:ext>
            </a:extLst>
          </p:cNvPr>
          <p:cNvSpPr txBox="1"/>
          <p:nvPr/>
        </p:nvSpPr>
        <p:spPr>
          <a:xfrm>
            <a:off x="1787369" y="4572001"/>
            <a:ext cx="242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B764EC-42F4-0B40-B8CF-64342887D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169" y="2383136"/>
            <a:ext cx="2755900" cy="863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3A4565C-D057-D940-B81A-D46C47C53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169" y="3573464"/>
            <a:ext cx="2755900" cy="863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57D0733-3A0E-B841-8A2C-88103EE49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7369" y="5448300"/>
            <a:ext cx="2857500" cy="863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D73F8A4-98C6-F04A-BEBE-35A67CCC1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3453" y="3573464"/>
            <a:ext cx="31623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36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Multiple outputs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How do you minimize a vector?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842C8A-A74D-194D-ACD3-136129AD2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68" y="2884284"/>
            <a:ext cx="1854200" cy="2476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D2E612-9A6A-FB49-A836-F0B28DA25003}"/>
              </a:ext>
            </a:extLst>
          </p:cNvPr>
          <p:cNvSpPr/>
          <p:nvPr/>
        </p:nvSpPr>
        <p:spPr>
          <a:xfrm>
            <a:off x="3844776" y="2902397"/>
            <a:ext cx="2128603" cy="24583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5237BE5-4AB4-E343-BD4B-DF057FC63458}"/>
              </a:ext>
            </a:extLst>
          </p:cNvPr>
          <p:cNvSpPr/>
          <p:nvPr/>
        </p:nvSpPr>
        <p:spPr>
          <a:xfrm>
            <a:off x="5973379" y="3696875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5009E49-398C-804C-B515-A4115A0CD868}"/>
              </a:ext>
            </a:extLst>
          </p:cNvPr>
          <p:cNvSpPr/>
          <p:nvPr/>
        </p:nvSpPr>
        <p:spPr>
          <a:xfrm>
            <a:off x="2654501" y="3686232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A5F782-6B2E-ED49-95A2-F18CFB43D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2397" y="2665339"/>
            <a:ext cx="3429000" cy="2476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4A843F-C300-CC45-8179-7129FE1CD809}"/>
              </a:ext>
            </a:extLst>
          </p:cNvPr>
          <p:cNvSpPr txBox="1"/>
          <p:nvPr/>
        </p:nvSpPr>
        <p:spPr>
          <a:xfrm>
            <a:off x="838200" y="2316463"/>
            <a:ext cx="2485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296325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Multiple outputs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does the vector represent? Residuals/ Differences between predictions and training labels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842C8A-A74D-194D-ACD3-136129AD2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68" y="2884284"/>
            <a:ext cx="1854200" cy="2476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D2E612-9A6A-FB49-A836-F0B28DA25003}"/>
              </a:ext>
            </a:extLst>
          </p:cNvPr>
          <p:cNvSpPr/>
          <p:nvPr/>
        </p:nvSpPr>
        <p:spPr>
          <a:xfrm>
            <a:off x="3844776" y="2902397"/>
            <a:ext cx="2128603" cy="24583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5237BE5-4AB4-E343-BD4B-DF057FC63458}"/>
              </a:ext>
            </a:extLst>
          </p:cNvPr>
          <p:cNvSpPr/>
          <p:nvPr/>
        </p:nvSpPr>
        <p:spPr>
          <a:xfrm>
            <a:off x="5973379" y="3696875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5009E49-398C-804C-B515-A4115A0CD868}"/>
              </a:ext>
            </a:extLst>
          </p:cNvPr>
          <p:cNvSpPr/>
          <p:nvPr/>
        </p:nvSpPr>
        <p:spPr>
          <a:xfrm>
            <a:off x="2654501" y="3686232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A5F782-6B2E-ED49-95A2-F18CFB43D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2397" y="2665339"/>
            <a:ext cx="3429000" cy="2476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0960422-F5BA-F248-A6E3-09FF83D8C723}"/>
              </a:ext>
            </a:extLst>
          </p:cNvPr>
          <p:cNvSpPr txBox="1"/>
          <p:nvPr/>
        </p:nvSpPr>
        <p:spPr>
          <a:xfrm>
            <a:off x="802168" y="5538041"/>
            <a:ext cx="2485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2389182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Multivariate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Minimize the square of the norm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842C8A-A74D-194D-ACD3-136129AD2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68" y="2884284"/>
            <a:ext cx="1854200" cy="2476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D2E612-9A6A-FB49-A836-F0B28DA25003}"/>
              </a:ext>
            </a:extLst>
          </p:cNvPr>
          <p:cNvSpPr/>
          <p:nvPr/>
        </p:nvSpPr>
        <p:spPr>
          <a:xfrm>
            <a:off x="3844776" y="2902397"/>
            <a:ext cx="2128603" cy="24583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5237BE5-4AB4-E343-BD4B-DF057FC63458}"/>
              </a:ext>
            </a:extLst>
          </p:cNvPr>
          <p:cNvSpPr/>
          <p:nvPr/>
        </p:nvSpPr>
        <p:spPr>
          <a:xfrm>
            <a:off x="5973379" y="3696875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5009E49-398C-804C-B515-A4115A0CD868}"/>
              </a:ext>
            </a:extLst>
          </p:cNvPr>
          <p:cNvSpPr/>
          <p:nvPr/>
        </p:nvSpPr>
        <p:spPr>
          <a:xfrm>
            <a:off x="2654501" y="3686232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DA5F782-6B2E-ED49-95A2-F18CFB43D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2397" y="2665339"/>
            <a:ext cx="3429000" cy="2476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9036A9-0FAB-9742-9014-ECE329B81F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147" y="1800982"/>
            <a:ext cx="1968500" cy="444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894BDB9-0406-9349-986C-6D05B220C1C5}"/>
              </a:ext>
            </a:extLst>
          </p:cNvPr>
          <p:cNvSpPr txBox="1"/>
          <p:nvPr/>
        </p:nvSpPr>
        <p:spPr>
          <a:xfrm>
            <a:off x="838200" y="2316463"/>
            <a:ext cx="2485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137901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Derivatives for Multiple outputs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Derivatives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CBF0A-E201-E744-8AB3-CF0DFA3F5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816" y="3631576"/>
            <a:ext cx="7569200" cy="2413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8B4508-A756-FC4E-959E-518876B3DA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5098" y="2438427"/>
            <a:ext cx="47244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10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3D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Depth sensors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KINECT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IR sensors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71E854-F0CF-C14C-AED2-576CC0CBA5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065"/>
          <a:stretch/>
        </p:blipFill>
        <p:spPr>
          <a:xfrm>
            <a:off x="7570032" y="1825625"/>
            <a:ext cx="3987383" cy="23103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86656E-CFE5-EC40-A7AD-D3EDAB849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757" y="1825625"/>
            <a:ext cx="3153660" cy="21115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15DA7F-311D-CB49-8F08-CB1B72002F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2757" y="4270881"/>
            <a:ext cx="3754203" cy="211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86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Optimizing with 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Equations – minimize single scalar 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Equations – minimize vector norm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382D0D-B98F-6449-B5DA-0028E3D2D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919" y="3239437"/>
            <a:ext cx="3162300" cy="4445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E02384F-7394-DA42-9BB3-964A158CC83B}"/>
              </a:ext>
            </a:extLst>
          </p:cNvPr>
          <p:cNvCxnSpPr/>
          <p:nvPr/>
        </p:nvCxnSpPr>
        <p:spPr>
          <a:xfrm>
            <a:off x="5801195" y="2668249"/>
            <a:ext cx="9743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22604F1B-005F-114A-AF08-3A9B352A9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538" y="2449201"/>
            <a:ext cx="3048000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03E9D4-1D1F-A84B-AB97-680ACF1B2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9038" y="3779044"/>
            <a:ext cx="1968500" cy="444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644DC4-9699-C14A-8524-5F58E6F054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4919" y="2274731"/>
            <a:ext cx="2501900" cy="812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316602F-8109-DA41-A1B7-9D870E50FF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4919" y="4483438"/>
            <a:ext cx="3924300" cy="850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E4217D-AF24-6E4B-8EF4-8B47B481B7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4919" y="5760646"/>
            <a:ext cx="4762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93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Convergence of 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What happens if the gradient magnitude is very high?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What happens if the gradient magnitude is very low?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21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Gauss Newton’s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Motivation</a:t>
            </a:r>
          </a:p>
          <a:p>
            <a:pPr marL="0" indent="0">
              <a:buNone/>
            </a:pPr>
            <a:r>
              <a:rPr lang="en-US" dirty="0"/>
              <a:t>For faster convergence assume second-order approximation of cost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Taylor’s series: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1AB203-9FFD-F744-B41C-5136931BB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352665"/>
            <a:ext cx="10807700" cy="850900"/>
          </a:xfrm>
          <a:prstGeom prst="rect">
            <a:avLst/>
          </a:prstGeom>
        </p:spPr>
      </p:pic>
      <p:sp>
        <p:nvSpPr>
          <p:cNvPr id="4" name="Down Arrow 3">
            <a:extLst>
              <a:ext uri="{FF2B5EF4-FFF2-40B4-BE49-F238E27FC236}">
                <a16:creationId xmlns:a16="http://schemas.microsoft.com/office/drawing/2014/main" id="{E691C287-9D54-B645-B1D4-BFEB55C1BE85}"/>
              </a:ext>
            </a:extLst>
          </p:cNvPr>
          <p:cNvSpPr/>
          <p:nvPr/>
        </p:nvSpPr>
        <p:spPr>
          <a:xfrm>
            <a:off x="9533744" y="5321508"/>
            <a:ext cx="194872" cy="6745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25A60A-76A4-8A4B-BFCE-DE8FD0824893}"/>
              </a:ext>
            </a:extLst>
          </p:cNvPr>
          <p:cNvSpPr txBox="1"/>
          <p:nvPr/>
        </p:nvSpPr>
        <p:spPr>
          <a:xfrm>
            <a:off x="9473783" y="6067575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29428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Gauss Newton’s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Motivation</a:t>
            </a:r>
          </a:p>
          <a:p>
            <a:pPr marL="0" indent="0">
              <a:buNone/>
            </a:pPr>
            <a:r>
              <a:rPr lang="en-US" dirty="0"/>
              <a:t>For faster convergence assume second-order approximation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BE5D00-11DE-784F-A5FF-3F56F79DA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788" y="4208404"/>
            <a:ext cx="5511800" cy="609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5B7CE5C-F745-F345-93C8-2BB7E19A5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780" y="3118396"/>
            <a:ext cx="4089400" cy="444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B038D5E-9E99-8B40-99BE-12FE95A26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5930" y="5211733"/>
            <a:ext cx="42291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9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Gauss Newton’s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Discuss problems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Back to the board!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37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Levenberg</a:t>
            </a:r>
            <a:r>
              <a:rPr lang="en-US" dirty="0"/>
              <a:t> Marquardt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Motivation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Combine both Gradient Descent and Gauss - Newton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77EBC6-A4E8-A74C-9435-1F6668EBF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1851" y="3508463"/>
            <a:ext cx="5105400" cy="5715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8B9F740-0A16-474B-9C11-FB0C922E667C}"/>
              </a:ext>
            </a:extLst>
          </p:cNvPr>
          <p:cNvCxnSpPr/>
          <p:nvPr/>
        </p:nvCxnSpPr>
        <p:spPr>
          <a:xfrm>
            <a:off x="4901784" y="4197246"/>
            <a:ext cx="0" cy="809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8CB6374-849F-2B49-B712-945E45B03570}"/>
              </a:ext>
            </a:extLst>
          </p:cNvPr>
          <p:cNvSpPr txBox="1"/>
          <p:nvPr/>
        </p:nvSpPr>
        <p:spPr>
          <a:xfrm>
            <a:off x="3758693" y="5037841"/>
            <a:ext cx="233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Damping or </a:t>
            </a:r>
            <a:r>
              <a:rPr lang="en-US" dirty="0" err="1"/>
              <a:t>regularizer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37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Levenberg</a:t>
            </a:r>
            <a:r>
              <a:rPr lang="en-US" dirty="0"/>
              <a:t> Marquardt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More about LM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Often first method of choice</a:t>
            </a:r>
          </a:p>
          <a:p>
            <a:pPr marL="0" indent="0">
              <a:buNone/>
            </a:pPr>
            <a:r>
              <a:rPr lang="en-US" dirty="0"/>
              <a:t>Why isn’t it used in Deep Learning?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234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Sneak - peak into current deep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Size and computation of Jacobian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85C978-1F4D-334F-87F0-9581191B8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4818" y="2262161"/>
            <a:ext cx="8102600" cy="4432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D505B0-2300-9148-B96F-46236C0B4E1D}"/>
              </a:ext>
            </a:extLst>
          </p:cNvPr>
          <p:cNvSpPr txBox="1"/>
          <p:nvPr/>
        </p:nvSpPr>
        <p:spPr>
          <a:xfrm>
            <a:off x="8659333" y="2127224"/>
            <a:ext cx="2258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60M parameters</a:t>
            </a:r>
          </a:p>
        </p:txBody>
      </p:sp>
    </p:spTree>
    <p:extLst>
      <p:ext uri="{BB962C8B-B14F-4D97-AF65-F5344CB8AC3E}">
        <p14:creationId xmlns:p14="http://schemas.microsoft.com/office/powerpoint/2010/main" val="90808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Stochastic 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Dummy example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Gradient Descent evaluates all samples for each update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BEA4C3-7CB3-D747-A8EE-9FD95EE2E232}"/>
              </a:ext>
            </a:extLst>
          </p:cNvPr>
          <p:cNvSpPr txBox="1"/>
          <p:nvPr/>
        </p:nvSpPr>
        <p:spPr>
          <a:xfrm>
            <a:off x="1304144" y="2938071"/>
            <a:ext cx="4047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dataset:</a:t>
            </a:r>
          </a:p>
          <a:p>
            <a:endParaRPr lang="en-US" dirty="0"/>
          </a:p>
          <a:p>
            <a:r>
              <a:rPr lang="en-US" dirty="0"/>
              <a:t>50 people: each person is represented by height, weight and gender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D2954B-FC05-4946-B515-2C3423FCF00D}"/>
              </a:ext>
            </a:extLst>
          </p:cNvPr>
          <p:cNvSpPr txBox="1"/>
          <p:nvPr/>
        </p:nvSpPr>
        <p:spPr>
          <a:xfrm>
            <a:off x="1304143" y="4273337"/>
            <a:ext cx="4047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people: predict calories spent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86AD5BE-94B9-E643-8B01-F7F81823C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7281" y="1825625"/>
            <a:ext cx="2222500" cy="8382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E46E977-554B-904E-8F6C-5659FA318897}"/>
              </a:ext>
            </a:extLst>
          </p:cNvPr>
          <p:cNvSpPr/>
          <p:nvPr/>
        </p:nvSpPr>
        <p:spPr>
          <a:xfrm>
            <a:off x="7540053" y="3254258"/>
            <a:ext cx="1394085" cy="17682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014FCC5-1D91-8A4A-BEFC-86D016D3E4DA}"/>
              </a:ext>
            </a:extLst>
          </p:cNvPr>
          <p:cNvCxnSpPr>
            <a:stCxn id="14" idx="3"/>
          </p:cNvCxnSpPr>
          <p:nvPr/>
        </p:nvCxnSpPr>
        <p:spPr>
          <a:xfrm flipV="1">
            <a:off x="8934138" y="4138399"/>
            <a:ext cx="12372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485405E-971A-AF41-AE31-965BF8C58F88}"/>
              </a:ext>
            </a:extLst>
          </p:cNvPr>
          <p:cNvCxnSpPr>
            <a:endCxn id="14" idx="1"/>
          </p:cNvCxnSpPr>
          <p:nvPr/>
        </p:nvCxnSpPr>
        <p:spPr>
          <a:xfrm>
            <a:off x="5996066" y="4138400"/>
            <a:ext cx="15439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8B67049-93DB-4341-AD97-F740BF45CF58}"/>
              </a:ext>
            </a:extLst>
          </p:cNvPr>
          <p:cNvSpPr txBox="1"/>
          <p:nvPr/>
        </p:nvSpPr>
        <p:spPr>
          <a:xfrm>
            <a:off x="5556503" y="3676734"/>
            <a:ext cx="5894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  <a:p>
            <a:r>
              <a:rPr lang="en-US" dirty="0"/>
              <a:t>w</a:t>
            </a:r>
          </a:p>
          <a:p>
            <a:r>
              <a:rPr lang="en-US" dirty="0"/>
              <a:t>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AA1067-915C-BA4B-B297-EE2D95BD9622}"/>
              </a:ext>
            </a:extLst>
          </p:cNvPr>
          <p:cNvSpPr txBox="1"/>
          <p:nvPr/>
        </p:nvSpPr>
        <p:spPr>
          <a:xfrm>
            <a:off x="10173108" y="3940254"/>
            <a:ext cx="589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807126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Stochastic Gradient Descent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Dummy example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Stochastic Gradient Descent takes only one random sample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BEA4C3-7CB3-D747-A8EE-9FD95EE2E232}"/>
              </a:ext>
            </a:extLst>
          </p:cNvPr>
          <p:cNvSpPr txBox="1"/>
          <p:nvPr/>
        </p:nvSpPr>
        <p:spPr>
          <a:xfrm>
            <a:off x="1304144" y="2938071"/>
            <a:ext cx="4047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dataset:</a:t>
            </a:r>
          </a:p>
          <a:p>
            <a:endParaRPr lang="en-US" dirty="0"/>
          </a:p>
          <a:p>
            <a:r>
              <a:rPr lang="en-US" dirty="0"/>
              <a:t>50 people: each person is represented by height, weight and gender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D2954B-FC05-4946-B515-2C3423FCF00D}"/>
              </a:ext>
            </a:extLst>
          </p:cNvPr>
          <p:cNvSpPr txBox="1"/>
          <p:nvPr/>
        </p:nvSpPr>
        <p:spPr>
          <a:xfrm>
            <a:off x="1304143" y="4273337"/>
            <a:ext cx="4047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people: predict calories spent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E46E977-554B-904E-8F6C-5659FA318897}"/>
              </a:ext>
            </a:extLst>
          </p:cNvPr>
          <p:cNvSpPr/>
          <p:nvPr/>
        </p:nvSpPr>
        <p:spPr>
          <a:xfrm>
            <a:off x="7540053" y="3254258"/>
            <a:ext cx="1394085" cy="17682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014FCC5-1D91-8A4A-BEFC-86D016D3E4DA}"/>
              </a:ext>
            </a:extLst>
          </p:cNvPr>
          <p:cNvCxnSpPr>
            <a:stCxn id="14" idx="3"/>
          </p:cNvCxnSpPr>
          <p:nvPr/>
        </p:nvCxnSpPr>
        <p:spPr>
          <a:xfrm flipV="1">
            <a:off x="8934138" y="4138399"/>
            <a:ext cx="12372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485405E-971A-AF41-AE31-965BF8C58F88}"/>
              </a:ext>
            </a:extLst>
          </p:cNvPr>
          <p:cNvCxnSpPr>
            <a:endCxn id="14" idx="1"/>
          </p:cNvCxnSpPr>
          <p:nvPr/>
        </p:nvCxnSpPr>
        <p:spPr>
          <a:xfrm>
            <a:off x="5996066" y="4138400"/>
            <a:ext cx="154398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8B67049-93DB-4341-AD97-F740BF45CF58}"/>
              </a:ext>
            </a:extLst>
          </p:cNvPr>
          <p:cNvSpPr txBox="1"/>
          <p:nvPr/>
        </p:nvSpPr>
        <p:spPr>
          <a:xfrm>
            <a:off x="5556503" y="3676734"/>
            <a:ext cx="5894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</a:p>
          <a:p>
            <a:r>
              <a:rPr lang="en-US" dirty="0"/>
              <a:t>w</a:t>
            </a:r>
          </a:p>
          <a:p>
            <a:r>
              <a:rPr lang="en-US" dirty="0"/>
              <a:t>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AA1067-915C-BA4B-B297-EE2D95BD9622}"/>
              </a:ext>
            </a:extLst>
          </p:cNvPr>
          <p:cNvSpPr txBox="1"/>
          <p:nvPr/>
        </p:nvSpPr>
        <p:spPr>
          <a:xfrm>
            <a:off x="10173108" y="3940254"/>
            <a:ext cx="589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8E3203-F457-FD45-AF98-AA3A99734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2073" y="1825625"/>
            <a:ext cx="1460500" cy="381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0BB1AB-B3B9-7C4B-BBEE-31252B0D4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4073" y="2433876"/>
            <a:ext cx="19685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38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Singular Value Decomposition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 Relation with Rank?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Lets go to the board!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7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How do we design them?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Errors or residuals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They are usually vectors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77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How do we design them?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Examples:</a:t>
            </a:r>
          </a:p>
        </p:txBody>
      </p:sp>
    </p:spTree>
    <p:extLst>
      <p:ext uri="{BB962C8B-B14F-4D97-AF65-F5344CB8AC3E}">
        <p14:creationId xmlns:p14="http://schemas.microsoft.com/office/powerpoint/2010/main" val="247052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Distance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Norm of differences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Used to measure distances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37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Properties of norms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L - 1 norm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L -2 norm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61E073-7880-A244-952B-FC6D98F27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983" y="5157762"/>
            <a:ext cx="8509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FAC2F4-4366-1848-90E4-78577D5B7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983" y="2354601"/>
            <a:ext cx="8382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89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Real Examples of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Bundle Adjustment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930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distance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</a:t>
            </a:r>
            <a:r>
              <a:rPr lang="en-US" dirty="0" err="1"/>
              <a:t>Mahalonobis</a:t>
            </a:r>
            <a:r>
              <a:rPr lang="en-US" dirty="0"/>
              <a:t> distance</a:t>
            </a:r>
          </a:p>
        </p:txBody>
      </p:sp>
      <p:pic>
        <p:nvPicPr>
          <p:cNvPr id="1026" name="Picture 2" descr="https://lh6.googleusercontent.com/2GZMtvV_B35Ajds8rQdaabjH8lvl7lXpkJx5ih0xhQhoi6c6Wn92D5KbtQC3_zlDQ-6W6d1jmdiO8Ewx_G_J4_Q83oNByM28QC_M-FWxRJmkYTn2y-QTrEaYLhNG5Nwf5QKkiMdz">
            <a:extLst>
              <a:ext uri="{FF2B5EF4-FFF2-40B4-BE49-F238E27FC236}">
                <a16:creationId xmlns:a16="http://schemas.microsoft.com/office/drawing/2014/main" id="{C459D237-F238-684E-B3B4-7A7198209E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0" t="6374" r="6367"/>
          <a:stretch/>
        </p:blipFill>
        <p:spPr bwMode="auto">
          <a:xfrm>
            <a:off x="1528995" y="2728209"/>
            <a:ext cx="6727802" cy="3448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37BF45-446A-9341-A889-8B9AB1411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590" y="1690688"/>
            <a:ext cx="5283200" cy="787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4ED39D-7CED-D349-986F-1BF7B81CC5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9600" y="5732463"/>
            <a:ext cx="43942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8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D48A1A2-7559-0340-A6A3-828FCD0F9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1334294"/>
            <a:ext cx="7112000" cy="5334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Convexity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E596EF-F757-C240-95DA-FDD1E6B91D1C}"/>
              </a:ext>
            </a:extLst>
          </p:cNvPr>
          <p:cNvCxnSpPr/>
          <p:nvPr/>
        </p:nvCxnSpPr>
        <p:spPr>
          <a:xfrm flipV="1">
            <a:off x="4736892" y="3522689"/>
            <a:ext cx="3957403" cy="1873770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42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6000"/>
              <a:buFont typeface="Calibri"/>
              <a:buNone/>
            </a:pPr>
            <a:r>
              <a:rPr lang="en-US" dirty="0"/>
              <a:t>Optimization</a:t>
            </a: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55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r>
              <a:rPr lang="en-US" dirty="0"/>
              <a:t>Short Introduction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r>
              <a:rPr lang="en-US" dirty="0"/>
              <a:t>20 December, 2018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r>
              <a:rPr lang="en-US" dirty="0"/>
              <a:t>Ajad Chhatkuli</a:t>
            </a:r>
            <a:r>
              <a:rPr lang="en-US" baseline="30000" dirty="0"/>
              <a:t>1</a:t>
            </a:r>
            <a:r>
              <a:rPr lang="en-US" dirty="0"/>
              <a:t> </a:t>
            </a: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r>
              <a:rPr lang="en-US" baseline="30000" dirty="0"/>
              <a:t>1 ETH Zürich, Switzerland; NAAMII, Nepal</a:t>
            </a:r>
          </a:p>
          <a:p>
            <a:pPr>
              <a:buClr>
                <a:srgbClr val="2E75B5"/>
              </a:buClr>
              <a:buSzPts val="2400"/>
            </a:pPr>
            <a:r>
              <a:rPr lang="en-US" baseline="30000" dirty="0"/>
              <a:t>2 King’s/Imperial College London, UK; NAAMII, Nepal</a:t>
            </a:r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endParaRPr lang="en-US" baseline="30000"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E75B5"/>
              </a:buClr>
              <a:buSzPts val="2400"/>
              <a:buNone/>
            </a:pPr>
            <a:endParaRPr baseline="30000" dirty="0"/>
          </a:p>
        </p:txBody>
      </p:sp>
    </p:spTree>
    <p:extLst>
      <p:ext uri="{BB962C8B-B14F-4D97-AF65-F5344CB8AC3E}">
        <p14:creationId xmlns:p14="http://schemas.microsoft.com/office/powerpoint/2010/main" val="2123977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do we optimize?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We want to optimize </a:t>
            </a:r>
            <a:r>
              <a:rPr lang="en-US" b="1" dirty="0"/>
              <a:t>for</a:t>
            </a:r>
            <a:r>
              <a:rPr lang="en-US" dirty="0"/>
              <a:t> our model by minimizing </a:t>
            </a:r>
            <a:r>
              <a:rPr lang="en-US" b="1" dirty="0"/>
              <a:t>error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5D0F5B-3FE4-4E44-88B5-1000B9A6B689}"/>
              </a:ext>
            </a:extLst>
          </p:cNvPr>
          <p:cNvSpPr/>
          <p:nvPr/>
        </p:nvSpPr>
        <p:spPr>
          <a:xfrm>
            <a:off x="5306519" y="2862041"/>
            <a:ext cx="2128603" cy="24583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C35BCA60-E251-1849-A876-776E13321236}"/>
              </a:ext>
            </a:extLst>
          </p:cNvPr>
          <p:cNvSpPr/>
          <p:nvPr/>
        </p:nvSpPr>
        <p:spPr>
          <a:xfrm>
            <a:off x="7580026" y="3873876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1F30AC5B-D0C3-EE4F-9A83-4B98A6AFB4E8}"/>
              </a:ext>
            </a:extLst>
          </p:cNvPr>
          <p:cNvSpPr/>
          <p:nvPr/>
        </p:nvSpPr>
        <p:spPr>
          <a:xfrm>
            <a:off x="1644137" y="3810885"/>
            <a:ext cx="1199213" cy="43471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0806AB-8F98-844E-ADAF-68FE1B2391B4}"/>
              </a:ext>
            </a:extLst>
          </p:cNvPr>
          <p:cNvSpPr txBox="1"/>
          <p:nvPr/>
        </p:nvSpPr>
        <p:spPr>
          <a:xfrm>
            <a:off x="8979108" y="3873876"/>
            <a:ext cx="10791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Output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4695D3-0671-BD4B-8EBC-7DFCBF03237B}"/>
              </a:ext>
            </a:extLst>
          </p:cNvPr>
          <p:cNvSpPr txBox="1"/>
          <p:nvPr/>
        </p:nvSpPr>
        <p:spPr>
          <a:xfrm>
            <a:off x="746056" y="3783935"/>
            <a:ext cx="849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Input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F8CE860-785B-3443-8CB5-0EEBCEED2F20}"/>
              </a:ext>
            </a:extLst>
          </p:cNvPr>
          <p:cNvSpPr txBox="1"/>
          <p:nvPr/>
        </p:nvSpPr>
        <p:spPr>
          <a:xfrm>
            <a:off x="2975438" y="4503111"/>
            <a:ext cx="2485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Model Parameters</a:t>
            </a:r>
          </a:p>
        </p:txBody>
      </p:sp>
    </p:spTree>
    <p:extLst>
      <p:ext uri="{BB962C8B-B14F-4D97-AF65-F5344CB8AC3E}">
        <p14:creationId xmlns:p14="http://schemas.microsoft.com/office/powerpoint/2010/main" val="3648618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do we optimize?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Minimize errors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2D8A2-8A84-E545-955F-D9BE8ADCB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473" y="2209592"/>
            <a:ext cx="5469744" cy="41023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E8AF1B-8BEC-864F-AA18-A4E39889FF8B}"/>
              </a:ext>
            </a:extLst>
          </p:cNvPr>
          <p:cNvSpPr txBox="1"/>
          <p:nvPr/>
        </p:nvSpPr>
        <p:spPr>
          <a:xfrm>
            <a:off x="3657600" y="6176963"/>
            <a:ext cx="1717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Parameter value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6B341D-6E06-0B40-B156-7AA8E470456B}"/>
              </a:ext>
            </a:extLst>
          </p:cNvPr>
          <p:cNvSpPr txBox="1"/>
          <p:nvPr/>
        </p:nvSpPr>
        <p:spPr>
          <a:xfrm rot="16200000">
            <a:off x="1215532" y="3937566"/>
            <a:ext cx="1209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Error value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28A90D8-96D0-9643-942E-B02D8E694AE5}"/>
              </a:ext>
            </a:extLst>
          </p:cNvPr>
          <p:cNvSpPr/>
          <p:nvPr/>
        </p:nvSpPr>
        <p:spPr>
          <a:xfrm>
            <a:off x="3357797" y="5741233"/>
            <a:ext cx="194872" cy="2098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6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Line fitting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Noisy Data points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A495B4-8FAE-7D4C-A91C-4FC356857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4103" y="1690688"/>
            <a:ext cx="6334177" cy="475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0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9"/>
    </mc:Choice>
    <mc:Fallback xmlns="">
      <p:transition spd="slow" advTm="103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14229</TotalTime>
  <Words>827</Words>
  <Application>Microsoft Macintosh PowerPoint</Application>
  <PresentationFormat>Widescreen</PresentationFormat>
  <Paragraphs>368</Paragraphs>
  <Slides>56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1" baseType="lpstr">
      <vt:lpstr>Arial</vt:lpstr>
      <vt:lpstr>Calibri</vt:lpstr>
      <vt:lpstr>Calibri Light</vt:lpstr>
      <vt:lpstr>Wingdings</vt:lpstr>
      <vt:lpstr>Office Theme</vt:lpstr>
      <vt:lpstr>Recap</vt:lpstr>
      <vt:lpstr>3D Visual Cues</vt:lpstr>
      <vt:lpstr>PowerPoint Presentation</vt:lpstr>
      <vt:lpstr>3D Vision</vt:lpstr>
      <vt:lpstr>Singular Value Decomposition</vt:lpstr>
      <vt:lpstr>Optimization</vt:lpstr>
      <vt:lpstr>What do we optimize?</vt:lpstr>
      <vt:lpstr>What do we optimize?</vt:lpstr>
      <vt:lpstr>Line fitting</vt:lpstr>
      <vt:lpstr>Line fitting</vt:lpstr>
      <vt:lpstr>Line fitting</vt:lpstr>
      <vt:lpstr>Line fitting</vt:lpstr>
      <vt:lpstr>Model fitting</vt:lpstr>
      <vt:lpstr>Fundamental Matrix fitting</vt:lpstr>
      <vt:lpstr>Fundamental Matrix fitting</vt:lpstr>
      <vt:lpstr>Wrong Measurements</vt:lpstr>
      <vt:lpstr>Effects of Outliers</vt:lpstr>
      <vt:lpstr>Effects of Outliers </vt:lpstr>
      <vt:lpstr>How do you solve it?</vt:lpstr>
      <vt:lpstr>Solution</vt:lpstr>
      <vt:lpstr>Solution</vt:lpstr>
      <vt:lpstr>Optimization problem</vt:lpstr>
      <vt:lpstr>Function Derivatives</vt:lpstr>
      <vt:lpstr>Direction of Derivatives</vt:lpstr>
      <vt:lpstr>Gradient Descent</vt:lpstr>
      <vt:lpstr>Going against the Gradient</vt:lpstr>
      <vt:lpstr>Going against the Gradient</vt:lpstr>
      <vt:lpstr>Going against the Gradient</vt:lpstr>
      <vt:lpstr>Going against the Gradient</vt:lpstr>
      <vt:lpstr>Going against the Gradient</vt:lpstr>
      <vt:lpstr>Multivariate functions</vt:lpstr>
      <vt:lpstr>Derivatives for multiple variables</vt:lpstr>
      <vt:lpstr>Update equations</vt:lpstr>
      <vt:lpstr>Update equations</vt:lpstr>
      <vt:lpstr>Update equations</vt:lpstr>
      <vt:lpstr>Multiple outputs</vt:lpstr>
      <vt:lpstr>Multiple outputs</vt:lpstr>
      <vt:lpstr>Multivariate functions</vt:lpstr>
      <vt:lpstr>Derivatives for Multiple outputs</vt:lpstr>
      <vt:lpstr>Optimizing with Gradient Descent</vt:lpstr>
      <vt:lpstr>Convergence of Gradient Descent</vt:lpstr>
      <vt:lpstr>Gauss Newton’s method</vt:lpstr>
      <vt:lpstr>Gauss Newton’s method</vt:lpstr>
      <vt:lpstr>Gauss Newton’s method</vt:lpstr>
      <vt:lpstr>Levenberg Marquardt Method</vt:lpstr>
      <vt:lpstr>Levenberg Marquardt Method</vt:lpstr>
      <vt:lpstr>Sneak - peak into current deep learning</vt:lpstr>
      <vt:lpstr>Stochastic Gradient Descent</vt:lpstr>
      <vt:lpstr>Stochastic Gradient Descent</vt:lpstr>
      <vt:lpstr>Objective functions</vt:lpstr>
      <vt:lpstr>Objective functions</vt:lpstr>
      <vt:lpstr>Distance functions</vt:lpstr>
      <vt:lpstr>Properties of norms</vt:lpstr>
      <vt:lpstr>Real Examples of Optimization</vt:lpstr>
      <vt:lpstr>Other distance functions</vt:lpstr>
      <vt:lpstr>Convexity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Algebra and 3D Vision</dc:title>
  <dc:creator>Ajad Chhatkuli</dc:creator>
  <cp:lastModifiedBy>Ajad Chhatkuli</cp:lastModifiedBy>
  <cp:revision>449</cp:revision>
  <cp:lastPrinted>2018-12-17T22:44:01Z</cp:lastPrinted>
  <dcterms:created xsi:type="dcterms:W3CDTF">2018-12-13T15:52:51Z</dcterms:created>
  <dcterms:modified xsi:type="dcterms:W3CDTF">2018-12-26T04:19:44Z</dcterms:modified>
</cp:coreProperties>
</file>

<file path=docProps/thumbnail.jpeg>
</file>